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6"/>
  </p:sldMasterIdLst>
  <p:handoutMasterIdLst>
    <p:handoutMasterId r:id="rId16"/>
  </p:handoutMasterIdLst>
  <p:sldIdLst>
    <p:sldId id="256" r:id="rId7"/>
    <p:sldId id="265" r:id="rId8"/>
    <p:sldId id="257" r:id="rId9"/>
    <p:sldId id="260" r:id="rId10"/>
    <p:sldId id="269" r:id="rId11"/>
    <p:sldId id="270" r:id="rId12"/>
    <p:sldId id="261" r:id="rId13"/>
    <p:sldId id="262" r:id="rId14"/>
    <p:sldId id="268" r:id="rId15"/>
  </p:sldIdLst>
  <p:sldSz cx="9144000" cy="6858000" type="screen4x3"/>
  <p:notesSz cx="68580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93BB"/>
    <a:srgbClr val="004B8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p:scale>
          <a:sx n="75" d="100"/>
          <a:sy n="75" d="100"/>
        </p:scale>
        <p:origin x="-186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1803"/>
          </a:xfrm>
          <a:prstGeom prst="rect">
            <a:avLst/>
          </a:prstGeom>
        </p:spPr>
        <p:txBody>
          <a:bodyPr vert="horz" lIns="91481" tIns="45741" rIns="91481" bIns="45741" rtlCol="0"/>
          <a:lstStyle>
            <a:lvl1pPr algn="l">
              <a:defRPr sz="1200"/>
            </a:lvl1pPr>
          </a:lstStyle>
          <a:p>
            <a:endParaRPr lang="fr-BE" dirty="0"/>
          </a:p>
        </p:txBody>
      </p:sp>
      <p:sp>
        <p:nvSpPr>
          <p:cNvPr id="3" name="Date Placeholder 2"/>
          <p:cNvSpPr>
            <a:spLocks noGrp="1"/>
          </p:cNvSpPr>
          <p:nvPr>
            <p:ph type="dt" sz="quarter" idx="1"/>
          </p:nvPr>
        </p:nvSpPr>
        <p:spPr>
          <a:xfrm>
            <a:off x="3884613" y="0"/>
            <a:ext cx="2971800" cy="461803"/>
          </a:xfrm>
          <a:prstGeom prst="rect">
            <a:avLst/>
          </a:prstGeom>
        </p:spPr>
        <p:txBody>
          <a:bodyPr vert="horz" lIns="91481" tIns="45741" rIns="91481" bIns="45741" rtlCol="0"/>
          <a:lstStyle>
            <a:lvl1pPr algn="r">
              <a:defRPr sz="1200"/>
            </a:lvl1pPr>
          </a:lstStyle>
          <a:p>
            <a:fld id="{BC284773-0DCB-46D5-A098-B304D17C933A}" type="datetimeFigureOut">
              <a:rPr lang="fr-BE" smtClean="0"/>
              <a:t>17/02/2018</a:t>
            </a:fld>
            <a:endParaRPr lang="fr-BE" dirty="0"/>
          </a:p>
        </p:txBody>
      </p:sp>
      <p:sp>
        <p:nvSpPr>
          <p:cNvPr id="4" name="Footer Placeholder 3"/>
          <p:cNvSpPr>
            <a:spLocks noGrp="1"/>
          </p:cNvSpPr>
          <p:nvPr>
            <p:ph type="ftr" sz="quarter" idx="2"/>
          </p:nvPr>
        </p:nvSpPr>
        <p:spPr>
          <a:xfrm>
            <a:off x="0" y="8772669"/>
            <a:ext cx="2971800" cy="461803"/>
          </a:xfrm>
          <a:prstGeom prst="rect">
            <a:avLst/>
          </a:prstGeom>
        </p:spPr>
        <p:txBody>
          <a:bodyPr vert="horz" lIns="91481" tIns="45741" rIns="91481" bIns="45741" rtlCol="0" anchor="b"/>
          <a:lstStyle>
            <a:lvl1pPr algn="l">
              <a:defRPr sz="1200"/>
            </a:lvl1pPr>
          </a:lstStyle>
          <a:p>
            <a:endParaRPr lang="fr-BE" dirty="0"/>
          </a:p>
        </p:txBody>
      </p:sp>
      <p:sp>
        <p:nvSpPr>
          <p:cNvPr id="5" name="Slide Number Placeholder 4"/>
          <p:cNvSpPr>
            <a:spLocks noGrp="1"/>
          </p:cNvSpPr>
          <p:nvPr>
            <p:ph type="sldNum" sz="quarter" idx="3"/>
          </p:nvPr>
        </p:nvSpPr>
        <p:spPr>
          <a:xfrm>
            <a:off x="3884613" y="8772669"/>
            <a:ext cx="2971800" cy="461803"/>
          </a:xfrm>
          <a:prstGeom prst="rect">
            <a:avLst/>
          </a:prstGeom>
        </p:spPr>
        <p:txBody>
          <a:bodyPr vert="horz" lIns="91481" tIns="45741" rIns="91481" bIns="45741" rtlCol="0" anchor="b"/>
          <a:lstStyle>
            <a:lvl1pPr algn="r">
              <a:defRPr sz="1200"/>
            </a:lvl1pPr>
          </a:lstStyle>
          <a:p>
            <a:fld id="{71A3C5C7-88E7-4AA2-9C4F-9943B4572C40}" type="slidenum">
              <a:rPr lang="fr-BE" smtClean="0"/>
              <a:t>‹#›</a:t>
            </a:fld>
            <a:endParaRPr lang="fr-BE" dirty="0"/>
          </a:p>
        </p:txBody>
      </p:sp>
    </p:spTree>
    <p:extLst>
      <p:ext uri="{BB962C8B-B14F-4D97-AF65-F5344CB8AC3E}">
        <p14:creationId xmlns:p14="http://schemas.microsoft.com/office/powerpoint/2010/main" val="227244951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3FA6504-ED83-194E-8E3E-DC4DD2C6136A}" type="datetimeFigureOut">
              <a:rPr lang="en-US" smtClean="0"/>
              <a:t>17/02/2018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004F03B-5BE8-984A-B48B-61B4B829FE97}" type="slidenum">
              <a:rPr lang="en-US" smtClean="0"/>
              <a:t>‹#›</a:t>
            </a:fld>
            <a:endParaRPr lang="en-US" dirty="0"/>
          </a:p>
        </p:txBody>
      </p:sp>
    </p:spTree>
    <p:extLst>
      <p:ext uri="{BB962C8B-B14F-4D97-AF65-F5344CB8AC3E}">
        <p14:creationId xmlns:p14="http://schemas.microsoft.com/office/powerpoint/2010/main" val="243355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50802"/>
            <a:ext cx="8229600" cy="3975361"/>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1593BB"/>
                </a:solidFill>
              </a:defRPr>
            </a:lvl1pPr>
          </a:lstStyle>
          <a:p>
            <a:fld id="{F3FA6504-ED83-194E-8E3E-DC4DD2C6136A}" type="datetimeFigureOut">
              <a:rPr lang="en-US" smtClean="0"/>
              <a:t>17/02/2018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1593BB"/>
                </a:solidFill>
              </a:defRPr>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1593BB"/>
                </a:solidFill>
              </a:defRPr>
            </a:lvl1pPr>
          </a:lstStyle>
          <a:p>
            <a:fld id="{F004F03B-5BE8-984A-B48B-61B4B829FE97}" type="slidenum">
              <a:rPr lang="en-US" smtClean="0"/>
              <a:t>‹#›</a:t>
            </a:fld>
            <a:endParaRPr lang="en-US" dirty="0"/>
          </a:p>
        </p:txBody>
      </p:sp>
      <p:sp>
        <p:nvSpPr>
          <p:cNvPr id="7" name="Title 1"/>
          <p:cNvSpPr>
            <a:spLocks noGrp="1"/>
          </p:cNvSpPr>
          <p:nvPr>
            <p:ph type="title"/>
          </p:nvPr>
        </p:nvSpPr>
        <p:spPr>
          <a:xfrm>
            <a:off x="457200" y="1442746"/>
            <a:ext cx="8229600" cy="1143000"/>
          </a:xfrm>
          <a:prstGeom prst="rect">
            <a:avLst/>
          </a:prstGeom>
        </p:spPr>
        <p:txBody>
          <a:bodyPr/>
          <a:lstStyle>
            <a:lvl1pPr algn="l">
              <a:defRPr sz="3200" b="1" i="0" spc="0" baseline="0">
                <a:solidFill>
                  <a:srgbClr val="004B8E"/>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7850667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004B8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rgbClr val="1593BB"/>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1593BB"/>
                </a:solidFill>
              </a:defRPr>
            </a:lvl1pPr>
          </a:lstStyle>
          <a:p>
            <a:fld id="{F3FA6504-ED83-194E-8E3E-DC4DD2C6136A}" type="datetimeFigureOut">
              <a:rPr lang="en-US" smtClean="0"/>
              <a:t>17/02/2018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1593BB"/>
                </a:solidFill>
              </a:defRPr>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004F03B-5BE8-984A-B48B-61B4B829FE97}" type="slidenum">
              <a:rPr lang="en-US" smtClean="0"/>
              <a:t>‹#›</a:t>
            </a:fld>
            <a:endParaRPr lang="en-US" dirty="0"/>
          </a:p>
        </p:txBody>
      </p:sp>
    </p:spTree>
    <p:extLst>
      <p:ext uri="{BB962C8B-B14F-4D97-AF65-F5344CB8AC3E}">
        <p14:creationId xmlns:p14="http://schemas.microsoft.com/office/powerpoint/2010/main" val="325203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06426"/>
            <a:ext cx="4038600" cy="391973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206426"/>
            <a:ext cx="4038600" cy="391973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1593BB"/>
                </a:solidFill>
              </a:defRPr>
            </a:lvl1pPr>
          </a:lstStyle>
          <a:p>
            <a:fld id="{F3FA6504-ED83-194E-8E3E-DC4DD2C6136A}" type="datetimeFigureOut">
              <a:rPr lang="en-US" smtClean="0"/>
              <a:t>17/02/2018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1593BB"/>
                </a:solidFill>
              </a:defRPr>
            </a:lvl1p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1593BB"/>
                </a:solidFill>
              </a:defRPr>
            </a:lvl1pPr>
          </a:lstStyle>
          <a:p>
            <a:fld id="{F004F03B-5BE8-984A-B48B-61B4B829FE97}" type="slidenum">
              <a:rPr lang="en-US" smtClean="0"/>
              <a:t>‹#›</a:t>
            </a:fld>
            <a:endParaRPr lang="en-US" dirty="0"/>
          </a:p>
        </p:txBody>
      </p:sp>
      <p:sp>
        <p:nvSpPr>
          <p:cNvPr id="8" name="Title 1"/>
          <p:cNvSpPr>
            <a:spLocks noGrp="1"/>
          </p:cNvSpPr>
          <p:nvPr>
            <p:ph type="title"/>
          </p:nvPr>
        </p:nvSpPr>
        <p:spPr>
          <a:xfrm>
            <a:off x="457200" y="1442746"/>
            <a:ext cx="8229600" cy="1143000"/>
          </a:xfrm>
          <a:prstGeom prst="rect">
            <a:avLst/>
          </a:prstGeom>
        </p:spPr>
        <p:txBody>
          <a:bodyPr/>
          <a:lstStyle>
            <a:lvl1pPr algn="l">
              <a:defRPr sz="3200" b="1" i="0" spc="0" baseline="0">
                <a:solidFill>
                  <a:srgbClr val="004B8E"/>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27762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081999"/>
            <a:ext cx="4040188" cy="639762"/>
          </a:xfrm>
          <a:prstGeom prst="rect">
            <a:avLst/>
          </a:prstGeom>
        </p:spPr>
        <p:txBody>
          <a:bodyPr anchor="b"/>
          <a:lstStyle>
            <a:lvl1pPr marL="0" indent="0">
              <a:buNone/>
              <a:defRPr sz="2400" b="1">
                <a:solidFill>
                  <a:srgbClr val="1593B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721761"/>
            <a:ext cx="4040188" cy="340440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2081999"/>
            <a:ext cx="4041775" cy="639762"/>
          </a:xfrm>
          <a:prstGeom prst="rect">
            <a:avLst/>
          </a:prstGeom>
        </p:spPr>
        <p:txBody>
          <a:bodyPr anchor="b"/>
          <a:lstStyle>
            <a:lvl1pPr marL="0" indent="0">
              <a:buNone/>
              <a:defRPr sz="2400" b="1">
                <a:solidFill>
                  <a:srgbClr val="1593B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721761"/>
            <a:ext cx="4041775" cy="340440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3FA6504-ED83-194E-8E3E-DC4DD2C6136A}" type="datetimeFigureOut">
              <a:rPr lang="en-US" smtClean="0"/>
              <a:t>17/02/2018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004F03B-5BE8-984A-B48B-61B4B829FE97}" type="slidenum">
              <a:rPr lang="en-US" smtClean="0"/>
              <a:t>‹#›</a:t>
            </a:fld>
            <a:endParaRPr lang="en-US" dirty="0"/>
          </a:p>
        </p:txBody>
      </p:sp>
      <p:sp>
        <p:nvSpPr>
          <p:cNvPr id="10" name="Title 1"/>
          <p:cNvSpPr>
            <a:spLocks noGrp="1"/>
          </p:cNvSpPr>
          <p:nvPr>
            <p:ph type="title"/>
          </p:nvPr>
        </p:nvSpPr>
        <p:spPr>
          <a:xfrm>
            <a:off x="457200" y="1442746"/>
            <a:ext cx="8229600" cy="1143000"/>
          </a:xfrm>
          <a:prstGeom prst="rect">
            <a:avLst/>
          </a:prstGeom>
        </p:spPr>
        <p:txBody>
          <a:bodyPr/>
          <a:lstStyle>
            <a:lvl1pPr algn="l">
              <a:defRPr sz="3200" b="1" i="0" spc="0" baseline="0">
                <a:solidFill>
                  <a:srgbClr val="004B8E"/>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4072331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Tx/>
              <a:buNone/>
              <a:tabLst/>
              <a:defRPr sz="1800">
                <a:solidFill>
                  <a:srgbClr val="1593BB"/>
                </a:solidFill>
                <a:latin typeface="+mn-lt"/>
                <a:cs typeface="Arial"/>
              </a:defRPr>
            </a:lvl1pPr>
          </a:lstStyle>
          <a:p>
            <a:fld id="{F3FA6504-ED83-194E-8E3E-DC4DD2C6136A}" type="datetimeFigureOut">
              <a:rPr lang="en-US" smtClean="0"/>
              <a:t>17/02/2018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1593BB"/>
                </a:solidFill>
              </a:defRPr>
            </a:lvl1p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1593BB"/>
                </a:solidFill>
              </a:defRPr>
            </a:lvl1pPr>
          </a:lstStyle>
          <a:p>
            <a:fld id="{F004F03B-5BE8-984A-B48B-61B4B829FE97}" type="slidenum">
              <a:rPr lang="en-US" smtClean="0"/>
              <a:t>‹#›</a:t>
            </a:fld>
            <a:endParaRPr lang="en-US" dirty="0"/>
          </a:p>
        </p:txBody>
      </p:sp>
      <p:sp>
        <p:nvSpPr>
          <p:cNvPr id="6" name="Title 1"/>
          <p:cNvSpPr>
            <a:spLocks noGrp="1"/>
          </p:cNvSpPr>
          <p:nvPr>
            <p:ph type="title"/>
          </p:nvPr>
        </p:nvSpPr>
        <p:spPr>
          <a:xfrm>
            <a:off x="457200" y="1442746"/>
            <a:ext cx="8229600" cy="1143000"/>
          </a:xfrm>
          <a:prstGeom prst="rect">
            <a:avLst/>
          </a:prstGeom>
        </p:spPr>
        <p:txBody>
          <a:bodyPr/>
          <a:lstStyle>
            <a:lvl1pPr algn="l">
              <a:defRPr sz="3200" b="1" i="0" spc="0" baseline="0">
                <a:solidFill>
                  <a:srgbClr val="004B8E"/>
                </a:soli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122999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1593BB"/>
                </a:solidFill>
              </a:defRPr>
            </a:lvl1pPr>
          </a:lstStyle>
          <a:p>
            <a:fld id="{F3FA6504-ED83-194E-8E3E-DC4DD2C6136A}" type="datetimeFigureOut">
              <a:rPr lang="en-US" smtClean="0"/>
              <a:t>17/02/2018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1593BB"/>
                </a:solidFill>
              </a:defRPr>
            </a:lvl1p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1593BB"/>
                </a:solidFill>
              </a:defRPr>
            </a:lvl1pPr>
          </a:lstStyle>
          <a:p>
            <a:fld id="{F004F03B-5BE8-984A-B48B-61B4B829FE97}" type="slidenum">
              <a:rPr lang="en-US" smtClean="0"/>
              <a:t>‹#›</a:t>
            </a:fld>
            <a:endParaRPr lang="en-US" dirty="0"/>
          </a:p>
        </p:txBody>
      </p:sp>
    </p:spTree>
    <p:extLst>
      <p:ext uri="{BB962C8B-B14F-4D97-AF65-F5344CB8AC3E}">
        <p14:creationId xmlns:p14="http://schemas.microsoft.com/office/powerpoint/2010/main" val="1069207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EESC-PPT-template-1024x768-EN.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999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fr/url?sa=i&amp;rct=j&amp;q=&amp;esrc=s&amp;source=images&amp;cd=&amp;cad=rja&amp;uact=8&amp;ved=2ahUKEwjs7_KBwaDZAhWEy6QKHT36BTsQjRx6BAgAEAY&amp;url=http://www.globalbusinessoutlook.com/eu-turkish-customs-union-how-to-proceed/&amp;psig=AOvVaw1ZJwBff4EynlRgeOz7Pyfo&amp;ust=151852921106124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fr/url?sa=i&amp;rct=j&amp;q=&amp;esrc=s&amp;source=images&amp;cd=&amp;cad=rja&amp;uact=8&amp;ved=2ahUKEwjhmKPFwaDZAhUEyKQKHRxGAnoQjRx6BAgAEAY&amp;url=http://www.marctomarket.com/2016/06/the-eu-and-turkey-unvarnish-truth-and.html&amp;psig=AOvVaw1MhwJRV5ErHGc4kQDVe4dr&amp;ust=151852954227057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fr/url?sa=i&amp;rct=j&amp;q=&amp;esrc=s&amp;source=images&amp;cd=&amp;ved=2ahUKEwit_aPI3qDZAhVQr6QKHZOzDN8QjRx6BAgAEAY&amp;url=https://ec.europa.eu/energy/en/news/eu-and-turkey-strengthen-energy-ties&amp;psig=AOvVaw1MhwJRV5ErHGc4kQDVe4dr&amp;ust=151852954227057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fr/url?sa=i&amp;rct=j&amp;q=&amp;esrc=s&amp;source=images&amp;cd=&amp;cad=rja&amp;uact=8&amp;ved=2ahUKEwit_aPI3qDZAhVQr6QKHZOzDN8QjRx6BAgAEAY&amp;url=http://www.globalbusinesscoalition.org/gbc-news/tusiad-happy-europe-day-vision-eu-turkey-relations/&amp;psig=AOvVaw1MhwJRV5ErHGc4kQDVe4dr&amp;ust=151852954227057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hyperlink" Target="http://www.google.fr/url?sa=i&amp;rct=j&amp;q=&amp;esrc=s&amp;source=images&amp;cd=&amp;cad=rja&amp;uact=8&amp;ved=2ahUKEwi5uti2wKDZAhUCzaQKHatcASIQjRx6BAgAEAY&amp;url=http://www.paraanaliz.com/intelligence/turkey-deserves-a-better-eu-trade-deal/&amp;psig=AOvVaw1ZJwBff4EynlRgeOz7Pyfo&amp;ust=1518529211061242" TargetMode="External"/><Relationship Id="rId1" Type="http://schemas.openxmlformats.org/officeDocument/2006/relationships/slideLayout" Target="../slideLayouts/slideLayout2.xml"/><Relationship Id="rId6" Type="http://schemas.openxmlformats.org/officeDocument/2006/relationships/hyperlink" Target="https://www.google.fr/url?sa=i&amp;rct=j&amp;q=&amp;esrc=s&amp;source=images&amp;cd=&amp;cad=rja&amp;uact=8&amp;ved=2ahUKEwjOhtHewaDZAhULDewKHZYfC0QQjRx6BAgAEAY&amp;url=https://www.propertyturkey.com/blog-turkey/turkey-benefits-of-eu-membership&amp;psig=AOvVaw1MhwJRV5ErHGc4kQDVe4dr&amp;ust=1518529542270577" TargetMode="External"/><Relationship Id="rId5" Type="http://schemas.openxmlformats.org/officeDocument/2006/relationships/image" Target="../media/image8.jpeg"/><Relationship Id="rId4" Type="http://schemas.openxmlformats.org/officeDocument/2006/relationships/hyperlink" Target="http://www.google.fr/url?sa=i&amp;rct=j&amp;q=&amp;esrc=s&amp;source=images&amp;cd=&amp;cad=rja&amp;uact=8&amp;ved=2ahUKEwiO9t-jwaDZAhUPyKQKHTv_Ai4QjRx6BAgAEAY&amp;url=http://www.emmabonino.it/press/about_emma_bonino/2956&amp;psig=AOvVaw1ZJwBff4EynlRgeOz7Pyfo&amp;ust=151852921106124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ESC-PPT-template-1024x768-E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65814" y="2130425"/>
            <a:ext cx="8644269" cy="1580338"/>
          </a:xfrm>
        </p:spPr>
        <p:txBody>
          <a:bodyPr/>
          <a:lstStyle/>
          <a:p>
            <a:r>
              <a:rPr lang="en-US" sz="3200" b="1" dirty="0" smtClean="0"/>
              <a:t>Modernization </a:t>
            </a:r>
            <a:r>
              <a:rPr lang="en-US" sz="3200" b="1" dirty="0"/>
              <a:t>of the EU – Turkey Customs </a:t>
            </a:r>
            <a:r>
              <a:rPr lang="en-US" sz="3200" b="1" dirty="0" smtClean="0"/>
              <a:t>Union </a:t>
            </a:r>
            <a:r>
              <a:rPr lang="en-US" b="1" dirty="0" smtClean="0"/>
              <a:t/>
            </a:r>
            <a:br>
              <a:rPr lang="en-US" b="1" dirty="0" smtClean="0"/>
            </a:br>
            <a:r>
              <a:rPr lang="en-US" sz="3600" b="1" dirty="0">
                <a:solidFill>
                  <a:srgbClr val="FF0000"/>
                </a:solidFill>
              </a:rPr>
              <a:t>T</a:t>
            </a:r>
            <a:r>
              <a:rPr lang="en-US" sz="3600" b="1" dirty="0" smtClean="0">
                <a:solidFill>
                  <a:srgbClr val="FF0000"/>
                </a:solidFill>
              </a:rPr>
              <a:t>rade and Sustainable Development</a:t>
            </a:r>
            <a:endParaRPr lang="en-US" sz="3600" b="1" dirty="0">
              <a:solidFill>
                <a:srgbClr val="FF0000"/>
              </a:solidFill>
            </a:endParaRPr>
          </a:p>
        </p:txBody>
      </p:sp>
      <p:sp>
        <p:nvSpPr>
          <p:cNvPr id="3" name="Subtitle 2"/>
          <p:cNvSpPr>
            <a:spLocks noGrp="1"/>
          </p:cNvSpPr>
          <p:nvPr>
            <p:ph type="subTitle" idx="1"/>
          </p:nvPr>
        </p:nvSpPr>
        <p:spPr>
          <a:xfrm>
            <a:off x="1371600" y="4444408"/>
            <a:ext cx="6400800" cy="1988289"/>
          </a:xfrm>
        </p:spPr>
        <p:txBody>
          <a:bodyPr/>
          <a:lstStyle/>
          <a:p>
            <a:r>
              <a:rPr lang="en-US" b="1" dirty="0" smtClean="0">
                <a:solidFill>
                  <a:srgbClr val="1593BB"/>
                </a:solidFill>
              </a:rPr>
              <a:t>Dilyana Slavova</a:t>
            </a:r>
          </a:p>
          <a:p>
            <a:r>
              <a:rPr lang="en-US" b="1" dirty="0" smtClean="0">
                <a:solidFill>
                  <a:srgbClr val="1593BB"/>
                </a:solidFill>
              </a:rPr>
              <a:t>REX Section President, EESC</a:t>
            </a:r>
          </a:p>
          <a:p>
            <a:r>
              <a:rPr lang="en-US" b="1" dirty="0" smtClean="0">
                <a:solidFill>
                  <a:srgbClr val="1593BB"/>
                </a:solidFill>
              </a:rPr>
              <a:t> Adana, February 2018</a:t>
            </a:r>
            <a:endParaRPr lang="en-US" b="1" dirty="0">
              <a:solidFill>
                <a:srgbClr val="1593BB"/>
              </a:solidFill>
            </a:endParaRPr>
          </a:p>
        </p:txBody>
      </p:sp>
    </p:spTree>
    <p:extLst>
      <p:ext uri="{BB962C8B-B14F-4D97-AF65-F5344CB8AC3E}">
        <p14:creationId xmlns:p14="http://schemas.microsoft.com/office/powerpoint/2010/main" val="183344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958" y="2041451"/>
            <a:ext cx="9027042" cy="4816549"/>
          </a:xfrm>
        </p:spPr>
        <p:txBody>
          <a:bodyPr/>
          <a:lstStyle/>
          <a:p>
            <a:pPr>
              <a:buFont typeface="Wingdings" panose="05000000000000000000" pitchFamily="2" charset="2"/>
              <a:buChar char="ü"/>
            </a:pPr>
            <a:r>
              <a:rPr lang="en-US" sz="1800" dirty="0"/>
              <a:t>The Customs Union entered into force on 31 December 1995. It covers all industrial goods but does not address agriculture (except processed agricultural products), services or public procurement. Bilateral trade concessions apply to agricultural as well as coal and steel products.</a:t>
            </a:r>
          </a:p>
          <a:p>
            <a:pPr>
              <a:buFont typeface="Wingdings" panose="05000000000000000000" pitchFamily="2" charset="2"/>
              <a:buChar char="ü"/>
            </a:pPr>
            <a:r>
              <a:rPr lang="en-US" sz="1800" dirty="0"/>
              <a:t>In addition to providing for a common external tariff for the products covered, the Customs Union foresees that Turkey is to align to the acquis communautaire in several essential internal market areas, notably with regard to industrial standards.</a:t>
            </a:r>
          </a:p>
          <a:p>
            <a:pPr>
              <a:buFont typeface="Wingdings" panose="05000000000000000000" pitchFamily="2" charset="2"/>
              <a:buChar char="ü"/>
            </a:pPr>
            <a:r>
              <a:rPr lang="en-US" sz="1800" dirty="0"/>
              <a:t>In December 2016, the Commission proposed to </a:t>
            </a:r>
            <a:r>
              <a:rPr lang="en-US" sz="1800" dirty="0" smtClean="0"/>
              <a:t>modernize </a:t>
            </a:r>
            <a:r>
              <a:rPr lang="en-US" sz="1800" dirty="0"/>
              <a:t>the Customs Union and to further extend the bilateral trade relations to areas such as services, public procurement and sustainable development. The Commission proposal was based on comprehensive preparatory work throughout 2016 which included a public consultation with stakeholders, a detailed Impact Assessment and also a study by an external consultant. The Commission's proposal is currently being discussed in </a:t>
            </a:r>
            <a:r>
              <a:rPr lang="en-US" sz="1800" dirty="0" smtClean="0"/>
              <a:t>the Council</a:t>
            </a:r>
            <a:r>
              <a:rPr lang="en-US" sz="1800" dirty="0" smtClean="0"/>
              <a:t>.</a:t>
            </a:r>
          </a:p>
          <a:p>
            <a:pPr>
              <a:buFont typeface="Wingdings" panose="05000000000000000000" pitchFamily="2" charset="2"/>
              <a:buChar char="ü"/>
            </a:pPr>
            <a:r>
              <a:rPr lang="en-US" sz="1800" dirty="0" smtClean="0"/>
              <a:t>Over </a:t>
            </a:r>
            <a:r>
              <a:rPr lang="en-US" sz="1800" dirty="0"/>
              <a:t>the twenty years since the CU came into effect, the EU acquis has widened to include areas that were not regulated previously.</a:t>
            </a:r>
          </a:p>
          <a:p>
            <a:pPr marL="0" indent="0">
              <a:buNone/>
            </a:pPr>
            <a:endParaRPr lang="fr-BE" sz="1800" dirty="0"/>
          </a:p>
        </p:txBody>
      </p:sp>
      <p:sp>
        <p:nvSpPr>
          <p:cNvPr id="3" name="Title 2"/>
          <p:cNvSpPr>
            <a:spLocks noGrp="1"/>
          </p:cNvSpPr>
          <p:nvPr>
            <p:ph type="title"/>
          </p:nvPr>
        </p:nvSpPr>
        <p:spPr>
          <a:xfrm>
            <a:off x="457200" y="1350336"/>
            <a:ext cx="8229600" cy="542260"/>
          </a:xfrm>
        </p:spPr>
        <p:txBody>
          <a:bodyPr/>
          <a:lstStyle/>
          <a:p>
            <a:pPr algn="ctr"/>
            <a:r>
              <a:rPr lang="en-GB" dirty="0" smtClean="0"/>
              <a:t>Background</a:t>
            </a:r>
            <a:endParaRPr lang="fr-BE" dirty="0"/>
          </a:p>
        </p:txBody>
      </p:sp>
      <p:pic>
        <p:nvPicPr>
          <p:cNvPr id="3074" name="Picture 2" descr="Résultat de recherche d'images pour &quot;eu turkey customs uni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58" y="1122735"/>
            <a:ext cx="1344991" cy="769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297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01210"/>
            <a:ext cx="9144000" cy="5156790"/>
          </a:xfrm>
        </p:spPr>
        <p:txBody>
          <a:bodyPr/>
          <a:lstStyle/>
          <a:p>
            <a:pPr>
              <a:buFont typeface="Wingdings" panose="05000000000000000000" pitchFamily="2" charset="2"/>
              <a:buChar char="ü"/>
            </a:pPr>
            <a:r>
              <a:rPr lang="en-US" sz="1800" dirty="0"/>
              <a:t>The new conditions in world trade that have been developing over recent years have prompted the EU to launch a new round of global trade agreements focusing on improved provisions in a wide range of </a:t>
            </a:r>
            <a:r>
              <a:rPr lang="en-US" sz="1800" dirty="0" smtClean="0"/>
              <a:t>areas, </a:t>
            </a:r>
            <a:r>
              <a:rPr lang="en-US" sz="1800" dirty="0"/>
              <a:t>with the aim of promoting modern forms of trade as well as applying EU principles and the EU acquis. </a:t>
            </a:r>
            <a:r>
              <a:rPr lang="en-US" sz="1800" dirty="0" smtClean="0"/>
              <a:t>The Trade for All Communication from the EC must constitute the basis for EU-Turkey negotiations. </a:t>
            </a:r>
          </a:p>
          <a:p>
            <a:pPr>
              <a:buFont typeface="Wingdings" panose="05000000000000000000" pitchFamily="2" charset="2"/>
              <a:buChar char="ü"/>
            </a:pPr>
            <a:r>
              <a:rPr lang="en-US" sz="1800" dirty="0" smtClean="0"/>
              <a:t>EU </a:t>
            </a:r>
            <a:r>
              <a:rPr lang="en-US" sz="1800" dirty="0"/>
              <a:t>citizens rightly expect that EU trade agreements with our international partners should support workers' rights, environmental and climate objectives and </a:t>
            </a:r>
            <a:r>
              <a:rPr lang="en-US" sz="1800" dirty="0" smtClean="0"/>
              <a:t>enhance </a:t>
            </a:r>
            <a:r>
              <a:rPr lang="en-US" sz="1800" dirty="0"/>
              <a:t>global governance in these fields. </a:t>
            </a:r>
            <a:r>
              <a:rPr lang="en-GB" sz="1800" dirty="0" smtClean="0"/>
              <a:t>The </a:t>
            </a:r>
            <a:r>
              <a:rPr lang="en-GB" sz="1800" dirty="0"/>
              <a:t>trade and sustainable development chapters include </a:t>
            </a:r>
            <a:r>
              <a:rPr lang="en-GB" sz="1800" b="1" dirty="0"/>
              <a:t>ambitious commitments on labour rights </a:t>
            </a:r>
            <a:r>
              <a:rPr lang="en-GB" sz="1800" dirty="0"/>
              <a:t>and </a:t>
            </a:r>
            <a:r>
              <a:rPr lang="en-GB" sz="1800" b="1" dirty="0"/>
              <a:t>environmental protection</a:t>
            </a:r>
            <a:r>
              <a:rPr lang="en-GB" sz="1800" dirty="0"/>
              <a:t>, as well as an </a:t>
            </a:r>
            <a:r>
              <a:rPr lang="en-GB" sz="1800" b="1" dirty="0"/>
              <a:t>active role of civil </a:t>
            </a:r>
            <a:r>
              <a:rPr lang="en-GB" sz="1800" b="1" dirty="0" smtClean="0"/>
              <a:t>society</a:t>
            </a:r>
            <a:r>
              <a:rPr lang="en-GB" sz="1800" dirty="0" smtClean="0"/>
              <a:t>.</a:t>
            </a:r>
            <a:endParaRPr lang="en-US" sz="1800" b="1" dirty="0"/>
          </a:p>
          <a:p>
            <a:pPr>
              <a:buFont typeface="Wingdings" panose="05000000000000000000" pitchFamily="2" charset="2"/>
              <a:buChar char="ü"/>
            </a:pPr>
            <a:r>
              <a:rPr lang="en-US" sz="1800" dirty="0"/>
              <a:t>The EU-Korea </a:t>
            </a:r>
            <a:r>
              <a:rPr lang="en-US" sz="1800" dirty="0" smtClean="0"/>
              <a:t>FTA was </a:t>
            </a:r>
            <a:r>
              <a:rPr lang="en-US" sz="1800" dirty="0"/>
              <a:t>the first time a TSD chapter was included and this is now in its sixth year of implementation. The TSD chapters in the EU agreements with </a:t>
            </a:r>
            <a:r>
              <a:rPr lang="en-US" sz="1800" dirty="0" smtClean="0"/>
              <a:t>Central-America, Colombia </a:t>
            </a:r>
            <a:r>
              <a:rPr lang="en-US" sz="1800" dirty="0"/>
              <a:t>and </a:t>
            </a:r>
            <a:r>
              <a:rPr lang="en-US" sz="1800" dirty="0" smtClean="0"/>
              <a:t>Peru </a:t>
            </a:r>
            <a:r>
              <a:rPr lang="en-US" sz="1800" dirty="0"/>
              <a:t>have each had 3 years of implementation, those with </a:t>
            </a:r>
            <a:r>
              <a:rPr lang="en-US" sz="1800" dirty="0" smtClean="0"/>
              <a:t>Georgia </a:t>
            </a:r>
            <a:r>
              <a:rPr lang="en-US" sz="1800" dirty="0"/>
              <a:t>and </a:t>
            </a:r>
            <a:r>
              <a:rPr lang="en-US" sz="1800" dirty="0" smtClean="0"/>
              <a:t>Moldova </a:t>
            </a:r>
            <a:r>
              <a:rPr lang="en-US" sz="1800" dirty="0"/>
              <a:t>for over a year and the one with </a:t>
            </a:r>
            <a:r>
              <a:rPr lang="en-US" sz="1800" dirty="0" smtClean="0"/>
              <a:t>Ukraine </a:t>
            </a:r>
            <a:r>
              <a:rPr lang="en-US" sz="1800" dirty="0"/>
              <a:t>for one year.</a:t>
            </a:r>
          </a:p>
          <a:p>
            <a:pPr>
              <a:buFont typeface="Wingdings" panose="05000000000000000000" pitchFamily="2" charset="2"/>
              <a:buChar char="ü"/>
            </a:pPr>
            <a:r>
              <a:rPr lang="en-US" sz="1800" dirty="0"/>
              <a:t>Over the last two years, interest in labour and environment provisions in trade agreements has intensified. Discussions are taking place within the European Parliament, Council, in Member States, third countries and among stakeholders including NGOs and civil society.</a:t>
            </a:r>
          </a:p>
          <a:p>
            <a:pPr>
              <a:buFont typeface="Wingdings" panose="05000000000000000000" pitchFamily="2" charset="2"/>
              <a:buChar char="ü"/>
            </a:pPr>
            <a:endParaRPr lang="fr-BE" sz="1800" dirty="0"/>
          </a:p>
        </p:txBody>
      </p:sp>
      <p:sp>
        <p:nvSpPr>
          <p:cNvPr id="3" name="Title 2"/>
          <p:cNvSpPr>
            <a:spLocks noGrp="1"/>
          </p:cNvSpPr>
          <p:nvPr>
            <p:ph type="title"/>
          </p:nvPr>
        </p:nvSpPr>
        <p:spPr>
          <a:xfrm>
            <a:off x="457200" y="1278541"/>
            <a:ext cx="8229600" cy="310762"/>
          </a:xfrm>
        </p:spPr>
        <p:txBody>
          <a:bodyPr/>
          <a:lstStyle/>
          <a:p>
            <a:pPr algn="ctr"/>
            <a:r>
              <a:rPr lang="fr-BE" sz="2800" i="1" dirty="0"/>
              <a:t>TSD A</a:t>
            </a:r>
            <a:r>
              <a:rPr lang="fr-BE" sz="2800" i="1" dirty="0" smtClean="0"/>
              <a:t>pproach</a:t>
            </a:r>
            <a:endParaRPr lang="fr-BE" sz="2800" dirty="0"/>
          </a:p>
        </p:txBody>
      </p:sp>
      <p:sp>
        <p:nvSpPr>
          <p:cNvPr id="4" name="AutoShape 2" descr="Résultat de recherche d'images pour &quot;eu turkey customs union&quot;"/>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p>
        </p:txBody>
      </p:sp>
      <p:pic>
        <p:nvPicPr>
          <p:cNvPr id="4100" name="Picture 4" descr="Résultat de recherche d'images pour &quot;eu turkey customs union&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78298" y="1012944"/>
            <a:ext cx="1380641" cy="53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508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1386" y="1711842"/>
            <a:ext cx="8952614" cy="5146158"/>
          </a:xfrm>
        </p:spPr>
        <p:txBody>
          <a:bodyPr/>
          <a:lstStyle/>
          <a:p>
            <a:pPr marL="0" indent="0">
              <a:buNone/>
            </a:pPr>
            <a:endParaRPr lang="en-US" sz="1400" dirty="0" smtClean="0"/>
          </a:p>
          <a:p>
            <a:pPr marL="0" indent="0">
              <a:buNone/>
            </a:pPr>
            <a:endParaRPr lang="en-US" sz="1400" dirty="0"/>
          </a:p>
          <a:p>
            <a:pPr marL="0" indent="0">
              <a:buNone/>
            </a:pPr>
            <a:r>
              <a:rPr lang="en-US" sz="1400" dirty="0" smtClean="0"/>
              <a:t>Existing </a:t>
            </a:r>
            <a:r>
              <a:rPr lang="en-US" sz="1400" dirty="0"/>
              <a:t>TSD chapters in EU trade agreements contain a comprehensive set of binding provisions, which are anchored in multilateral standards, notably </a:t>
            </a:r>
            <a:r>
              <a:rPr lang="en-US" sz="1400" dirty="0" smtClean="0"/>
              <a:t>ILO </a:t>
            </a:r>
            <a:r>
              <a:rPr lang="en-US" sz="1400" dirty="0"/>
              <a:t>conventions and Multilateral Environmental Agreements (MEAs). The EU approach treats labour and environment, including climate protection, on an equal footing in the same institutional framework</a:t>
            </a:r>
            <a:r>
              <a:rPr lang="en-US" sz="1400" dirty="0" smtClean="0"/>
              <a:t>.</a:t>
            </a:r>
          </a:p>
          <a:p>
            <a:pPr marL="0" indent="0">
              <a:buNone/>
            </a:pPr>
            <a:endParaRPr lang="en-US" sz="1400" dirty="0"/>
          </a:p>
          <a:p>
            <a:pPr marL="0" indent="0" algn="just">
              <a:buNone/>
            </a:pPr>
            <a:r>
              <a:rPr lang="en-US" sz="1600" b="1" dirty="0"/>
              <a:t>In terms of scope, EU TSD provisions therefore seek to promote</a:t>
            </a:r>
            <a:r>
              <a:rPr lang="en-US" sz="1600" b="1" dirty="0" smtClean="0"/>
              <a:t>:</a:t>
            </a:r>
            <a:endParaRPr lang="en-US" sz="1600" b="1" dirty="0"/>
          </a:p>
          <a:p>
            <a:pPr marL="0" indent="0" algn="just">
              <a:buNone/>
            </a:pPr>
            <a:r>
              <a:rPr lang="en-US" sz="1600" b="1" dirty="0"/>
              <a:t>• </a:t>
            </a:r>
            <a:r>
              <a:rPr lang="en-US" sz="1600" b="1" dirty="0" smtClean="0"/>
              <a:t>The effective </a:t>
            </a:r>
            <a:r>
              <a:rPr lang="en-US" sz="1600" b="1" dirty="0"/>
              <a:t>implementation of the fundamental international labour </a:t>
            </a:r>
            <a:r>
              <a:rPr lang="en-US" sz="1600" b="1" dirty="0" smtClean="0"/>
              <a:t>conventions and </a:t>
            </a:r>
            <a:r>
              <a:rPr lang="en-US" sz="1600" b="1" dirty="0"/>
              <a:t>beyond as regards other ratified up-to-date international labour conventions and working conditions </a:t>
            </a:r>
            <a:r>
              <a:rPr lang="en-US" sz="1600" b="1" dirty="0" smtClean="0"/>
              <a:t>and </a:t>
            </a:r>
            <a:r>
              <a:rPr lang="en-US" sz="1600" b="1" dirty="0" smtClean="0"/>
              <a:t>MEAs.</a:t>
            </a:r>
            <a:endParaRPr lang="en-US" sz="1600" b="1" dirty="0"/>
          </a:p>
          <a:p>
            <a:pPr marL="0" indent="0" algn="just">
              <a:buNone/>
            </a:pPr>
            <a:r>
              <a:rPr lang="en-US" sz="1600" b="1" dirty="0" smtClean="0"/>
              <a:t>• Sustainable management </a:t>
            </a:r>
            <a:r>
              <a:rPr lang="en-US" sz="1600" b="1" dirty="0"/>
              <a:t>of natural resources in areas of low carbon development, forestry, fisheries, biodiversity, including fighting illegal harvesting practices and promoting corporate social responsibility and fair and ethical trade initiatives</a:t>
            </a:r>
            <a:r>
              <a:rPr lang="en-US" sz="1600" b="1" dirty="0" smtClean="0"/>
              <a:t>.</a:t>
            </a:r>
          </a:p>
          <a:p>
            <a:pPr marL="0" indent="0" algn="just">
              <a:buNone/>
            </a:pPr>
            <a:r>
              <a:rPr lang="en-US" sz="1600" b="1" dirty="0"/>
              <a:t>• </a:t>
            </a:r>
            <a:r>
              <a:rPr lang="en-US" sz="1600" b="1" dirty="0" smtClean="0"/>
              <a:t>A level </a:t>
            </a:r>
            <a:r>
              <a:rPr lang="en-US" sz="1600" b="1" dirty="0"/>
              <a:t>playing field, by not lowering </a:t>
            </a:r>
            <a:r>
              <a:rPr lang="en-US" sz="1600" b="1" dirty="0"/>
              <a:t>labour</a:t>
            </a:r>
            <a:r>
              <a:rPr lang="en-US" sz="1600" b="1" dirty="0"/>
              <a:t> and environmental standards for the purpose of improving trade or attracting investment and ensuring effective implementation.</a:t>
            </a:r>
          </a:p>
          <a:p>
            <a:pPr marL="0" indent="0">
              <a:buNone/>
            </a:pPr>
            <a:endParaRPr lang="fr-BE" sz="1400" dirty="0" smtClean="0"/>
          </a:p>
        </p:txBody>
      </p:sp>
      <p:sp>
        <p:nvSpPr>
          <p:cNvPr id="3" name="Title 2"/>
          <p:cNvSpPr>
            <a:spLocks noGrp="1"/>
          </p:cNvSpPr>
          <p:nvPr>
            <p:ph type="title"/>
          </p:nvPr>
        </p:nvSpPr>
        <p:spPr>
          <a:xfrm>
            <a:off x="457200" y="1594884"/>
            <a:ext cx="8229600" cy="542261"/>
          </a:xfrm>
        </p:spPr>
        <p:txBody>
          <a:bodyPr/>
          <a:lstStyle/>
          <a:p>
            <a:pPr algn="ctr"/>
            <a:r>
              <a:rPr lang="en-GB" dirty="0" smtClean="0"/>
              <a:t>Scope</a:t>
            </a:r>
            <a:endParaRPr lang="fr-BE" dirty="0"/>
          </a:p>
        </p:txBody>
      </p:sp>
      <p:pic>
        <p:nvPicPr>
          <p:cNvPr id="5122" name="Picture 2" descr="Résultat de recherche d'images pour &quot;eu turkey&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8242" y="871871"/>
            <a:ext cx="182438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509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50802"/>
            <a:ext cx="8229600" cy="4300798"/>
          </a:xfrm>
        </p:spPr>
        <p:txBody>
          <a:bodyPr/>
          <a:lstStyle/>
          <a:p>
            <a:pPr marL="0" lvl="0" indent="0" algn="just">
              <a:buNone/>
            </a:pPr>
            <a:endParaRPr lang="en-GB" sz="1600" b="1" dirty="0" smtClean="0">
              <a:solidFill>
                <a:prstClr val="black"/>
              </a:solidFill>
            </a:endParaRPr>
          </a:p>
          <a:p>
            <a:pPr lvl="0">
              <a:buFont typeface="Wingdings" panose="05000000000000000000" pitchFamily="2" charset="2"/>
              <a:buChar char="ü"/>
            </a:pPr>
            <a:r>
              <a:rPr lang="en-GB" sz="1600" dirty="0" smtClean="0">
                <a:solidFill>
                  <a:prstClr val="black"/>
                </a:solidFill>
              </a:rPr>
              <a:t>The institutional structure of EU TSD chapters is designed to be inclusive, through platforms where civil society can play an advisory role. </a:t>
            </a:r>
          </a:p>
          <a:p>
            <a:pPr lvl="0">
              <a:buFont typeface="Wingdings" panose="05000000000000000000" pitchFamily="2" charset="2"/>
              <a:buChar char="ü"/>
            </a:pPr>
            <a:r>
              <a:rPr lang="en-GB" sz="1600" dirty="0" smtClean="0">
                <a:solidFill>
                  <a:prstClr val="black"/>
                </a:solidFill>
              </a:rPr>
              <a:t>These platforms include </a:t>
            </a:r>
            <a:r>
              <a:rPr lang="en-GB" sz="1600" b="1" dirty="0" smtClean="0">
                <a:solidFill>
                  <a:prstClr val="black"/>
                </a:solidFill>
              </a:rPr>
              <a:t>Domestic Advisory Groups (DAGs) </a:t>
            </a:r>
            <a:r>
              <a:rPr lang="en-GB" sz="1600" dirty="0" smtClean="0">
                <a:solidFill>
                  <a:prstClr val="black"/>
                </a:solidFill>
              </a:rPr>
              <a:t>on the side of each FTA partner, and a</a:t>
            </a:r>
            <a:r>
              <a:rPr lang="en-GB" sz="1600" b="1" dirty="0" smtClean="0">
                <a:solidFill>
                  <a:prstClr val="black"/>
                </a:solidFill>
              </a:rPr>
              <a:t> civil society forum </a:t>
            </a:r>
            <a:r>
              <a:rPr lang="en-GB" sz="1600" dirty="0" smtClean="0">
                <a:solidFill>
                  <a:prstClr val="black"/>
                </a:solidFill>
              </a:rPr>
              <a:t>which</a:t>
            </a:r>
            <a:r>
              <a:rPr lang="en-GB" sz="1600" b="1" dirty="0" smtClean="0">
                <a:solidFill>
                  <a:prstClr val="black"/>
                </a:solidFill>
              </a:rPr>
              <a:t> </a:t>
            </a:r>
            <a:r>
              <a:rPr lang="en-GB" sz="1600" dirty="0" smtClean="0">
                <a:solidFill>
                  <a:prstClr val="black"/>
                </a:solidFill>
              </a:rPr>
              <a:t>brings together civil society organisations from both FTA partners.</a:t>
            </a:r>
          </a:p>
          <a:p>
            <a:pPr lvl="0">
              <a:buFont typeface="Wingdings" panose="05000000000000000000" pitchFamily="2" charset="2"/>
              <a:buChar char="ü"/>
            </a:pPr>
            <a:r>
              <a:rPr lang="en-GB" sz="1600" dirty="0" smtClean="0">
                <a:solidFill>
                  <a:prstClr val="black"/>
                </a:solidFill>
              </a:rPr>
              <a:t>They participate in the monitoring of the FTA implementation through direct exchanges amongst civil society actors and with governments.</a:t>
            </a:r>
          </a:p>
          <a:p>
            <a:pPr lvl="0">
              <a:buFont typeface="Wingdings" panose="05000000000000000000" pitchFamily="2" charset="2"/>
              <a:buChar char="ü"/>
            </a:pPr>
            <a:r>
              <a:rPr lang="en-GB" sz="1600" dirty="0" smtClean="0">
                <a:solidFill>
                  <a:prstClr val="black"/>
                </a:solidFill>
              </a:rPr>
              <a:t>The </a:t>
            </a:r>
            <a:r>
              <a:rPr lang="en-GB" sz="1600" b="1" dirty="0" smtClean="0">
                <a:solidFill>
                  <a:prstClr val="black"/>
                </a:solidFill>
              </a:rPr>
              <a:t>DAG</a:t>
            </a:r>
            <a:r>
              <a:rPr lang="en-GB" sz="1600" dirty="0" smtClean="0">
                <a:solidFill>
                  <a:prstClr val="black"/>
                </a:solidFill>
              </a:rPr>
              <a:t> usually consists of 12 to 15 members, with a stable and balanced composition of business organisations, trade unions and diverse interest organisations, meeting regularly over the year. The role of the DAG is to assist the government level in identifying Trade and Sustainable Development related problems in the implementation of a trade agreement. </a:t>
            </a:r>
          </a:p>
          <a:p>
            <a:pPr lvl="0">
              <a:buFont typeface="Wingdings" panose="05000000000000000000" pitchFamily="2" charset="2"/>
              <a:buChar char="ü"/>
            </a:pPr>
            <a:r>
              <a:rPr lang="en-GB" sz="1600" dirty="0" smtClean="0">
                <a:solidFill>
                  <a:prstClr val="black"/>
                </a:solidFill>
              </a:rPr>
              <a:t>The </a:t>
            </a:r>
            <a:r>
              <a:rPr lang="en-GB" sz="1600" b="1" dirty="0" smtClean="0">
                <a:solidFill>
                  <a:prstClr val="black"/>
                </a:solidFill>
              </a:rPr>
              <a:t>Civil Society Forum </a:t>
            </a:r>
            <a:r>
              <a:rPr lang="en-GB" sz="1600" dirty="0" smtClean="0">
                <a:solidFill>
                  <a:prstClr val="black"/>
                </a:solidFill>
              </a:rPr>
              <a:t>brings together the DAG from each FTA partner and also enables a broader participation of civil society organisation, with organisations not included in the DAGs. The Civil Society Forum meets once per year. At these joint meetings joint recommendations to the FTA partners are elaborated.</a:t>
            </a:r>
          </a:p>
          <a:p>
            <a:pPr lvl="0">
              <a:buFont typeface="Wingdings" panose="05000000000000000000" pitchFamily="2" charset="2"/>
              <a:buChar char="ü"/>
            </a:pPr>
            <a:endParaRPr lang="en-GB" sz="1500" dirty="0" smtClean="0">
              <a:solidFill>
                <a:prstClr val="black"/>
              </a:solidFill>
            </a:endParaRPr>
          </a:p>
          <a:p>
            <a:pPr lvl="0">
              <a:buFont typeface="Wingdings" panose="05000000000000000000" pitchFamily="2" charset="2"/>
              <a:buChar char="ü"/>
            </a:pPr>
            <a:endParaRPr lang="en-GB" sz="1500" dirty="0" smtClean="0">
              <a:solidFill>
                <a:prstClr val="black"/>
              </a:solidFill>
            </a:endParaRPr>
          </a:p>
          <a:p>
            <a:endParaRPr lang="en-GB" dirty="0"/>
          </a:p>
        </p:txBody>
      </p:sp>
      <p:sp>
        <p:nvSpPr>
          <p:cNvPr id="3" name="Title 2"/>
          <p:cNvSpPr>
            <a:spLocks noGrp="1"/>
          </p:cNvSpPr>
          <p:nvPr>
            <p:ph type="title"/>
          </p:nvPr>
        </p:nvSpPr>
        <p:spPr>
          <a:xfrm>
            <a:off x="787400" y="1442746"/>
            <a:ext cx="7899400" cy="881354"/>
          </a:xfrm>
        </p:spPr>
        <p:txBody>
          <a:bodyPr/>
          <a:lstStyle/>
          <a:p>
            <a:pPr algn="ctr"/>
            <a:r>
              <a:rPr lang="en-GB" dirty="0"/>
              <a:t>C</a:t>
            </a:r>
            <a:r>
              <a:rPr lang="en-GB" dirty="0" smtClean="0"/>
              <a:t>ivil society mechanism</a:t>
            </a:r>
            <a:endParaRPr lang="en-GB" dirty="0"/>
          </a:p>
        </p:txBody>
      </p:sp>
    </p:spTree>
    <p:extLst>
      <p:ext uri="{BB962C8B-B14F-4D97-AF65-F5344CB8AC3E}">
        <p14:creationId xmlns:p14="http://schemas.microsoft.com/office/powerpoint/2010/main" val="383432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933700"/>
            <a:ext cx="8229600" cy="3192463"/>
          </a:xfrm>
        </p:spPr>
        <p:txBody>
          <a:bodyPr/>
          <a:lstStyle/>
          <a:p>
            <a:r>
              <a:rPr lang="en-GB" sz="1600" dirty="0" smtClean="0"/>
              <a:t>Identify priority areas within the trade and sustainable development chapter where concrete and urgent action needs to be taken.</a:t>
            </a:r>
          </a:p>
          <a:p>
            <a:r>
              <a:rPr lang="en-GB" sz="1600" dirty="0" smtClean="0"/>
              <a:t>Identify priority areas for cooperation activities.</a:t>
            </a:r>
          </a:p>
          <a:p>
            <a:r>
              <a:rPr lang="en-GB" sz="1600" dirty="0" smtClean="0"/>
              <a:t>Inform the government level of shortcomings in the legislation or its implementation, and signal the requested actions related to the implementation of the trade agreement.</a:t>
            </a:r>
          </a:p>
          <a:p>
            <a:r>
              <a:rPr lang="en-GB" sz="1600" dirty="0" smtClean="0"/>
              <a:t>Propose relevant projects or cooperation activities which can contribute to better implementation of multilateral labour or environmental instruments.</a:t>
            </a:r>
            <a:endParaRPr lang="en-GB" sz="1600" dirty="0"/>
          </a:p>
        </p:txBody>
      </p:sp>
      <p:sp>
        <p:nvSpPr>
          <p:cNvPr id="3" name="Title 2"/>
          <p:cNvSpPr>
            <a:spLocks noGrp="1"/>
          </p:cNvSpPr>
          <p:nvPr>
            <p:ph type="title"/>
          </p:nvPr>
        </p:nvSpPr>
        <p:spPr/>
        <p:txBody>
          <a:bodyPr/>
          <a:lstStyle/>
          <a:p>
            <a:pPr algn="ctr"/>
            <a:r>
              <a:rPr lang="en-GB" dirty="0" smtClean="0"/>
              <a:t>Role of the DAGs</a:t>
            </a:r>
            <a:endParaRPr lang="en-GB" dirty="0"/>
          </a:p>
        </p:txBody>
      </p:sp>
    </p:spTree>
    <p:extLst>
      <p:ext uri="{BB962C8B-B14F-4D97-AF65-F5344CB8AC3E}">
        <p14:creationId xmlns:p14="http://schemas.microsoft.com/office/powerpoint/2010/main" val="1612825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1796902"/>
            <a:ext cx="9143999" cy="5061098"/>
          </a:xfrm>
        </p:spPr>
        <p:txBody>
          <a:bodyPr/>
          <a:lstStyle/>
          <a:p>
            <a:pPr>
              <a:buFont typeface="Wingdings" panose="05000000000000000000" pitchFamily="2" charset="2"/>
              <a:buChar char="Ø"/>
            </a:pPr>
            <a:r>
              <a:rPr lang="en-US" sz="1500" dirty="0"/>
              <a:t>The </a:t>
            </a:r>
            <a:r>
              <a:rPr lang="en-US" sz="1500" dirty="0"/>
              <a:t>EESC believes that ongoing developments have rendered the current Customs Union (CU) agreement obsolete and that the parties to the agreement will have to start serious negotiations on strengthening their economic ties by establishing a new type of trade agreement that reflects current needs.</a:t>
            </a:r>
          </a:p>
          <a:p>
            <a:pPr>
              <a:buFont typeface="Wingdings" panose="05000000000000000000" pitchFamily="2" charset="2"/>
              <a:buChar char="Ø"/>
            </a:pPr>
            <a:r>
              <a:rPr lang="en-US" sz="1500" dirty="0" smtClean="0"/>
              <a:t>The </a:t>
            </a:r>
            <a:r>
              <a:rPr lang="en-US" sz="1500" dirty="0"/>
              <a:t>EESC considers that Turkey remains a very important partner and that the political will </a:t>
            </a:r>
            <a:r>
              <a:rPr lang="en-US" sz="1500" dirty="0" smtClean="0"/>
              <a:t>exists </a:t>
            </a:r>
            <a:r>
              <a:rPr lang="en-US" sz="1500" dirty="0"/>
              <a:t>to increase levels of cooperation, but only provided that compliance with the fundamental European values and the principles of democracy, the rule of law and human rights is ensured</a:t>
            </a:r>
          </a:p>
          <a:p>
            <a:pPr>
              <a:buFont typeface="Wingdings" panose="05000000000000000000" pitchFamily="2" charset="2"/>
              <a:buChar char="Ø"/>
            </a:pPr>
            <a:r>
              <a:rPr lang="en-US" sz="1500" dirty="0" smtClean="0"/>
              <a:t>The </a:t>
            </a:r>
            <a:r>
              <a:rPr lang="en-US" sz="1500" dirty="0"/>
              <a:t>EESC </a:t>
            </a:r>
            <a:r>
              <a:rPr lang="en-US" sz="1500" dirty="0" smtClean="0"/>
              <a:t>believes </a:t>
            </a:r>
            <a:r>
              <a:rPr lang="en-US" sz="1500" dirty="0"/>
              <a:t>that the new agreement should contain new chapters that reflect </a:t>
            </a:r>
            <a:r>
              <a:rPr lang="en-US" sz="1500" dirty="0" smtClean="0"/>
              <a:t>additions </a:t>
            </a:r>
            <a:r>
              <a:rPr lang="en-US" sz="1500" dirty="0"/>
              <a:t>to EU law and practice, since these continue to expand and be revised, together with updated provisions addressing the areas that have proven to be problematic in the implementation of the CU with </a:t>
            </a:r>
            <a:r>
              <a:rPr lang="en-US" sz="1500" dirty="0" smtClean="0"/>
              <a:t>Turkey.</a:t>
            </a:r>
            <a:endParaRPr lang="en-US" sz="1500" dirty="0"/>
          </a:p>
          <a:p>
            <a:pPr>
              <a:buFont typeface="Wingdings" panose="05000000000000000000" pitchFamily="2" charset="2"/>
              <a:buChar char="Ø"/>
            </a:pPr>
            <a:r>
              <a:rPr lang="en-US" sz="1500" dirty="0" smtClean="0"/>
              <a:t>A new </a:t>
            </a:r>
            <a:r>
              <a:rPr lang="en-US" sz="1500" dirty="0"/>
              <a:t>trade policy cannot be one-dimensional but must be multilevel and complex, embracing a multitude of areas of activity, if it is to be regarded as effective and beneficial to </a:t>
            </a:r>
            <a:r>
              <a:rPr lang="en-US" sz="1500" dirty="0" smtClean="0"/>
              <a:t>those </a:t>
            </a:r>
            <a:r>
              <a:rPr lang="en-US" sz="1500" dirty="0"/>
              <a:t>affected, such as workers, consumers and SMEs.</a:t>
            </a:r>
          </a:p>
          <a:p>
            <a:pPr>
              <a:buFont typeface="Wingdings" panose="05000000000000000000" pitchFamily="2" charset="2"/>
              <a:buChar char="Ø"/>
            </a:pPr>
            <a:r>
              <a:rPr lang="en-US" sz="1500" dirty="0" smtClean="0"/>
              <a:t>Negotiations </a:t>
            </a:r>
            <a:r>
              <a:rPr lang="en-US" sz="1500" dirty="0"/>
              <a:t>on trade and investment agreements are now manifestly not only economic in character but constitute a broader socio-economic project to introduce multidimensional and multilevel reforms.</a:t>
            </a:r>
          </a:p>
          <a:p>
            <a:pPr>
              <a:buFont typeface="Wingdings" panose="05000000000000000000" pitchFamily="2" charset="2"/>
              <a:buChar char="Ø"/>
            </a:pPr>
            <a:endParaRPr lang="en-US" sz="1400" dirty="0" smtClean="0"/>
          </a:p>
        </p:txBody>
      </p:sp>
      <p:sp>
        <p:nvSpPr>
          <p:cNvPr id="3" name="Title 2"/>
          <p:cNvSpPr>
            <a:spLocks noGrp="1"/>
          </p:cNvSpPr>
          <p:nvPr>
            <p:ph type="title"/>
          </p:nvPr>
        </p:nvSpPr>
        <p:spPr>
          <a:xfrm>
            <a:off x="457200" y="1169581"/>
            <a:ext cx="8229600" cy="723014"/>
          </a:xfrm>
        </p:spPr>
        <p:txBody>
          <a:bodyPr/>
          <a:lstStyle/>
          <a:p>
            <a:pPr algn="ctr"/>
            <a:r>
              <a:rPr lang="en-US" sz="2400" dirty="0" smtClean="0"/>
              <a:t>TSD</a:t>
            </a:r>
            <a:r>
              <a:rPr lang="fr-BE" sz="2400" dirty="0" smtClean="0"/>
              <a:t> in the </a:t>
            </a:r>
            <a:r>
              <a:rPr lang="en-US" sz="2400" dirty="0" smtClean="0"/>
              <a:t>Modernization </a:t>
            </a:r>
            <a:r>
              <a:rPr lang="en-US" sz="2400" dirty="0"/>
              <a:t>of the EU – Turkey Customs </a:t>
            </a:r>
            <a:r>
              <a:rPr lang="en-US" sz="2400" dirty="0" smtClean="0"/>
              <a:t>Union</a:t>
            </a:r>
            <a:br>
              <a:rPr lang="en-US" sz="2400" dirty="0" smtClean="0"/>
            </a:br>
            <a:r>
              <a:rPr lang="en-US" sz="2400" dirty="0" smtClean="0">
                <a:solidFill>
                  <a:srgbClr val="FF0000"/>
                </a:solidFill>
              </a:rPr>
              <a:t>EESC Focus</a:t>
            </a:r>
            <a:br>
              <a:rPr lang="en-US" sz="2400" dirty="0" smtClean="0">
                <a:solidFill>
                  <a:srgbClr val="FF0000"/>
                </a:solidFill>
              </a:rPr>
            </a:br>
            <a:endParaRPr lang="fr-BE" sz="2400" dirty="0">
              <a:solidFill>
                <a:srgbClr val="FF0000"/>
              </a:solidFill>
            </a:endParaRPr>
          </a:p>
        </p:txBody>
      </p:sp>
      <p:pic>
        <p:nvPicPr>
          <p:cNvPr id="7170" name="Picture 2" descr="Image associé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202" y="5991603"/>
            <a:ext cx="2353709" cy="866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8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45758"/>
            <a:ext cx="8229600" cy="4784651"/>
          </a:xfrm>
        </p:spPr>
        <p:txBody>
          <a:bodyPr/>
          <a:lstStyle/>
          <a:p>
            <a:pPr>
              <a:buFont typeface="Wingdings" panose="05000000000000000000" pitchFamily="2" charset="2"/>
              <a:buChar char="Ø"/>
            </a:pPr>
            <a:r>
              <a:rPr lang="en-US" sz="1600" dirty="0"/>
              <a:t>Sustainable development and protection of the environment are now of equal importance and integral to these values, particularly since the adoption of the Paris Agreement by the EU and the new SDGs by the UN Economic and Social Council</a:t>
            </a:r>
            <a:r>
              <a:rPr lang="en-US" sz="1600" dirty="0" smtClean="0"/>
              <a:t>.</a:t>
            </a:r>
          </a:p>
          <a:p>
            <a:pPr>
              <a:buFont typeface="Wingdings" panose="05000000000000000000" pitchFamily="2" charset="2"/>
              <a:buChar char="Ø"/>
            </a:pPr>
            <a:r>
              <a:rPr lang="en-US" sz="1600" dirty="0" smtClean="0"/>
              <a:t>The EU </a:t>
            </a:r>
            <a:r>
              <a:rPr lang="en-US" sz="1600" dirty="0"/>
              <a:t>decided to proceed on the basis of three basic principles to achieve the above. Those principles are:</a:t>
            </a:r>
          </a:p>
          <a:p>
            <a:pPr marL="0" indent="0">
              <a:buNone/>
            </a:pPr>
            <a:r>
              <a:rPr lang="en-US" sz="1600" dirty="0"/>
              <a:t>a)	</a:t>
            </a:r>
            <a:r>
              <a:rPr lang="en-US" sz="1600" b="1" dirty="0"/>
              <a:t>Effectiveness</a:t>
            </a:r>
            <a:r>
              <a:rPr lang="en-US" sz="1600" dirty="0"/>
              <a:t>: so that both macroeconomic (e.g. the economic situation of EU countries in crisis) and microeconomic (e.g. SME) needs are taken into account, ensuring optimum adaptability to new trade projects;</a:t>
            </a:r>
          </a:p>
          <a:p>
            <a:pPr marL="0" indent="0">
              <a:buNone/>
            </a:pPr>
            <a:r>
              <a:rPr lang="en-US" sz="1600" dirty="0"/>
              <a:t>b)	</a:t>
            </a:r>
            <a:r>
              <a:rPr lang="en-US" sz="1600" b="1" dirty="0"/>
              <a:t>Transparency</a:t>
            </a:r>
            <a:r>
              <a:rPr lang="en-US" sz="1600" dirty="0"/>
              <a:t>: through greater visibility and participation of as many stakeholders as possible in negotiations;</a:t>
            </a:r>
          </a:p>
          <a:p>
            <a:pPr marL="0" indent="0">
              <a:buNone/>
            </a:pPr>
            <a:r>
              <a:rPr lang="en-US" sz="1600" dirty="0"/>
              <a:t>c)	</a:t>
            </a:r>
            <a:r>
              <a:rPr lang="en-US" sz="1600" b="1" dirty="0"/>
              <a:t>European values and models</a:t>
            </a:r>
            <a:r>
              <a:rPr lang="en-US" sz="1600" dirty="0"/>
              <a:t>: an evolving concept that has now been extended to include issues such as the protection of human rights and fundamental freedoms (including those of workers), sustainable development and combating corruption.</a:t>
            </a:r>
          </a:p>
          <a:p>
            <a:endParaRPr lang="fr-BE" sz="1400" dirty="0"/>
          </a:p>
        </p:txBody>
      </p:sp>
      <p:sp>
        <p:nvSpPr>
          <p:cNvPr id="3" name="Title 2"/>
          <p:cNvSpPr>
            <a:spLocks noGrp="1"/>
          </p:cNvSpPr>
          <p:nvPr>
            <p:ph type="title"/>
          </p:nvPr>
        </p:nvSpPr>
        <p:spPr>
          <a:xfrm>
            <a:off x="457200" y="1286540"/>
            <a:ext cx="8229600" cy="520995"/>
          </a:xfrm>
        </p:spPr>
        <p:txBody>
          <a:bodyPr/>
          <a:lstStyle/>
          <a:p>
            <a:pPr algn="ctr"/>
            <a:r>
              <a:rPr lang="en-GB" dirty="0" smtClean="0">
                <a:solidFill>
                  <a:srgbClr val="FF0000"/>
                </a:solidFill>
              </a:rPr>
              <a:t>EESC Focus</a:t>
            </a:r>
            <a:endParaRPr lang="fr-BE" dirty="0">
              <a:solidFill>
                <a:srgbClr val="FF0000"/>
              </a:solidFill>
            </a:endParaRPr>
          </a:p>
        </p:txBody>
      </p:sp>
      <p:pic>
        <p:nvPicPr>
          <p:cNvPr id="6146" name="Picture 2" descr="Résultat de recherche d'images pour &quot;eu turkey&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9891" y="5443829"/>
            <a:ext cx="2119793" cy="1414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247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GB" dirty="0" smtClean="0"/>
          </a:p>
          <a:p>
            <a:pPr marL="0" indent="0" algn="ctr">
              <a:buNone/>
            </a:pPr>
            <a:r>
              <a:rPr lang="en-GB" sz="4800" b="1" dirty="0" smtClean="0">
                <a:solidFill>
                  <a:srgbClr val="FF0000"/>
                </a:solidFill>
              </a:rPr>
              <a:t>THANK YOU!</a:t>
            </a:r>
            <a:endParaRPr lang="fr-BE" sz="4800" b="1" dirty="0">
              <a:solidFill>
                <a:srgbClr val="FF0000"/>
              </a:solidFill>
            </a:endParaRPr>
          </a:p>
        </p:txBody>
      </p:sp>
      <p:sp>
        <p:nvSpPr>
          <p:cNvPr id="3" name="AutoShape 2" descr="Résultat de recherche d'images pour &quot;eu turkey customs union&quot;"/>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p>
        </p:txBody>
      </p:sp>
      <p:sp>
        <p:nvSpPr>
          <p:cNvPr id="4" name="AutoShape 4" descr="Résultat de recherche d'images pour &quot;eu turkey customs union&quot;"/>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p>
        </p:txBody>
      </p:sp>
      <p:sp>
        <p:nvSpPr>
          <p:cNvPr id="5" name="AutoShape 6" descr="Résultat de recherche d'images pour &quot;eu turkey customs union&quot;"/>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p>
        </p:txBody>
      </p:sp>
      <p:pic>
        <p:nvPicPr>
          <p:cNvPr id="2056" name="Picture 8" descr="Résultat de recherche d'images pour &quot;eu turkey customs union&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4475379"/>
            <a:ext cx="2460034" cy="15736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ésultat de recherche d'images pour &quot;eu turkey customs union&quo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5287" y="3743436"/>
            <a:ext cx="285750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ésultat de recherche d'images pour &quot;eu turkey&quo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447927"/>
            <a:ext cx="2435704" cy="140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574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EESC-PPT-templat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ida394f71355495ead9caeab28293ce5 xmlns="6178c97e-1f35-4dd3-ae6c-ebf1fbf70d63">
      <Terms xmlns="http://schemas.microsoft.com/office/infopath/2007/PartnerControls">
        <TermInfo xmlns="http://schemas.microsoft.com/office/infopath/2007/PartnerControls">
          <TermName xmlns="http://schemas.microsoft.com/office/infopath/2007/PartnerControls">tools</TermName>
          <TermId xmlns="http://schemas.microsoft.com/office/infopath/2007/PartnerControls">0c11ceb7-d046-4add-b200-45f9cfd3891b</TermId>
        </TermInfo>
      </Terms>
    </ida394f71355495ead9caeab28293ce5>
    <hf95dd74fc0e41f0b33932063c205763 xmlns="6178c97e-1f35-4dd3-ae6c-ebf1fbf70d63">
      <Terms xmlns="http://schemas.microsoft.com/office/infopath/2007/PartnerControls">
        <TermInfo xmlns="http://schemas.microsoft.com/office/infopath/2007/PartnerControls">
          <TermName xmlns="http://schemas.microsoft.com/office/infopath/2007/PartnerControls">com</TermName>
          <TermId xmlns="http://schemas.microsoft.com/office/infopath/2007/PartnerControls">83bdc641-3514-4745-88bc-62368d5fb7ea</TermId>
        </TermInfo>
      </Terms>
    </hf95dd74fc0e41f0b33932063c205763>
    <tooltip xmlns="6178c97e-1f35-4dd3-ae6c-ebf1fbf70d63" xsi:nil="true"/>
    <g2425c5008804f7cb2fe4010c175afda xmlns="6178c97e-1f35-4dd3-ae6c-ebf1fbf70d63">
      <Terms xmlns="http://schemas.microsoft.com/office/infopath/2007/PartnerControls">
        <TermInfo xmlns="http://schemas.microsoft.com/office/infopath/2007/PartnerControls">
          <TermName xmlns="http://schemas.microsoft.com/office/infopath/2007/PartnerControls">VIP</TermName>
          <TermId xmlns="http://schemas.microsoft.com/office/infopath/2007/PartnerControls">01c23c43-8599-4ca6-813e-ab992951ac3a</TermId>
        </TermInfo>
      </Terms>
    </g2425c5008804f7cb2fe4010c175afda>
    <TaxCatchAll xmlns="6178c97e-1f35-4dd3-ae6c-ebf1fbf70d63">
      <Value>76</Value>
      <Value>124</Value>
      <Value>269</Value>
      <Value>125</Value>
      <Value>168</Value>
      <Value>310</Value>
    </TaxCatchAll>
    <heading xmlns="6178c97e-1f35-4dd3-ae6c-ebf1fbf70d63">a</heading>
    <_document-date xmlns="6178c97e-1f35-4dd3-ae6c-ebf1fbf70d63">2014-10-14T22:00:00+00:00</_document-date>
    <titre1 xmlns="6178c97e-1f35-4dd3-ae6c-ebf1fbf70d63">PPT vides</titre1>
    <lang xmlns="6178c97e-1f35-4dd3-ae6c-ebf1fbf70d63">EN</lang>
    <m8169067114842e98458db69d246d442 xmlns="6178c97e-1f35-4dd3-ae6c-ebf1fbf70d63">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c9da9dd0-ffcc-422f-92b6-f26a864fe803</TermId>
        </TermInfo>
      </Terms>
    </m8169067114842e98458db69d246d442>
    <d xmlns="6178c97e-1f35-4dd3-ae6c-ebf1fbf70d63" xsi:nil="true"/>
    <RedirectURL xmlns="http://schemas.microsoft.com/sharepoint/v3">
      <Url xsi:nil="true"/>
      <Description xsi:nil="true"/>
    </RedirectURL>
    <_dlc_DocId xmlns="6178c97e-1f35-4dd3-ae6c-ebf1fbf70d63">EESC-32-550</_dlc_DocId>
    <_dlc_DocIdUrl xmlns="6178c97e-1f35-4dd3-ae6c-ebf1fbf70d63">
      <Url>http://eescnet/EN/COM/_layouts/DocIdRedir.aspx?ID=EESC-32-550</Url>
      <Description>EESC-32-550</Description>
    </_dlc_DocIdUrl>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399C1F22C96B7C4C98EC9DD6DAE3C470" ma:contentTypeVersion="91" ma:contentTypeDescription="Create a new document." ma:contentTypeScope="" ma:versionID="7c1836f775783c90d933ee6a844f8e06">
  <xsd:schema xmlns:xsd="http://www.w3.org/2001/XMLSchema" xmlns:xs="http://www.w3.org/2001/XMLSchema" xmlns:p="http://schemas.microsoft.com/office/2006/metadata/properties" xmlns:ns1="http://schemas.microsoft.com/sharepoint/v3" xmlns:ns2="6178c97e-1f35-4dd3-ae6c-ebf1fbf70d63" targetNamespace="http://schemas.microsoft.com/office/2006/metadata/properties" ma:root="true" ma:fieldsID="89964e7b16e2d80280b220a187396e3d" ns1:_="" ns2:_="">
    <xsd:import namespace="http://schemas.microsoft.com/sharepoint/v3"/>
    <xsd:import namespace="6178c97e-1f35-4dd3-ae6c-ebf1fbf70d63"/>
    <xsd:element name="properties">
      <xsd:complexType>
        <xsd:sequence>
          <xsd:element name="documentManagement">
            <xsd:complexType>
              <xsd:all>
                <xsd:element ref="ns2:titre1" minOccurs="0"/>
                <xsd:element ref="ns2:lang" minOccurs="0"/>
                <xsd:element ref="ns2:d" minOccurs="0"/>
                <xsd:element ref="ns2:heading" minOccurs="0"/>
                <xsd:element ref="ns2:tooltip" minOccurs="0"/>
                <xsd:element ref="ns2:_document-date" minOccurs="0"/>
                <xsd:element ref="ns2:ida394f71355495ead9caeab28293ce5" minOccurs="0"/>
                <xsd:element ref="ns2:TaxCatchAll" minOccurs="0"/>
                <xsd:element ref="ns2:m8169067114842e98458db69d246d442" minOccurs="0"/>
                <xsd:element ref="ns2:TaxCatchAllLabel" minOccurs="0"/>
                <xsd:element ref="ns2:hf95dd74fc0e41f0b33932063c205763" minOccurs="0"/>
                <xsd:element ref="ns2:g2425c5008804f7cb2fe4010c175afda" minOccurs="0"/>
                <xsd:element ref="ns1:PublishingStartDate" minOccurs="0"/>
                <xsd:element ref="ns1:PublishingExpirationDate" minOccurs="0"/>
                <xsd:element ref="ns1:Redirect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9" nillable="true" ma:displayName="Scheduling Start Date" ma:hidden="true" ma:internalName="PublishingStartDate">
      <xsd:simpleType>
        <xsd:restriction base="dms:Unknown"/>
      </xsd:simpleType>
    </xsd:element>
    <xsd:element name="PublishingExpirationDate" ma:index="50" nillable="true" ma:displayName="Scheduling End Date" ma:hidden="true" ma:internalName="PublishingExpirationDate">
      <xsd:simpleType>
        <xsd:restriction base="dms:Unknown"/>
      </xsd:simpleType>
    </xsd:element>
    <xsd:element name="RedirectURL" ma:index="52" nillable="true" ma:displayName="Redirect URL" ma:internalName="Redirect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78c97e-1f35-4dd3-ae6c-ebf1fbf70d63" elementFormDefault="qualified">
    <xsd:import namespace="http://schemas.microsoft.com/office/2006/documentManagement/types"/>
    <xsd:import namespace="http://schemas.microsoft.com/office/infopath/2007/PartnerControls"/>
    <xsd:element name="titre1" ma:index="6" nillable="true" ma:displayName="Titre" ma:description="Titre en français" ma:internalName="titre1">
      <xsd:simpleType>
        <xsd:restriction base="dms:Text">
          <xsd:maxLength value="255"/>
        </xsd:restriction>
      </xsd:simpleType>
    </xsd:element>
    <xsd:element name="lang" ma:index="7" nillable="true" ma:displayName="lang" ma:description="language selection" ma:format="Dropdown" ma:internalName="lang">
      <xsd:simpleType>
        <xsd:union memberTypes="dms:Text">
          <xsd:simpleType>
            <xsd:restriction base="dms:Choice">
              <xsd:enumeration value="BG"/>
              <xsd:enumeration value="ES"/>
              <xsd:enumeration value="CS"/>
              <xsd:enumeration value="DA"/>
              <xsd:enumeration value="DE"/>
              <xsd:enumeration value="ET"/>
              <xsd:enumeration value="EL"/>
              <xsd:enumeration value="EN"/>
              <xsd:enumeration value="FR"/>
              <xsd:enumeration value="GA"/>
              <xsd:enumeration value="IT"/>
              <xsd:enumeration value="LV"/>
              <xsd:enumeration value="LT"/>
              <xsd:enumeration value="HR"/>
              <xsd:enumeration value="HU"/>
              <xsd:enumeration value="MT"/>
              <xsd:enumeration value="NL"/>
              <xsd:enumeration value="PL"/>
              <xsd:enumeration value="PT"/>
              <xsd:enumeration value="RO"/>
              <xsd:enumeration value="SK"/>
              <xsd:enumeration value="SL"/>
              <xsd:enumeration value="FI"/>
              <xsd:enumeration value="SV"/>
              <xsd:enumeration value="OR"/>
              <xsd:enumeration value="MU"/>
            </xsd:restriction>
          </xsd:simpleType>
        </xsd:union>
      </xsd:simpleType>
    </xsd:element>
    <xsd:element name="d" ma:index="8" nillable="true" ma:displayName="date" ma:format="DateOnly" ma:internalName="d">
      <xsd:simpleType>
        <xsd:restriction base="dms:DateTime"/>
      </xsd:simpleType>
    </xsd:element>
    <xsd:element name="heading" ma:index="18" nillable="true" ma:displayName="heading" ma:description="Title in English" ma:internalName="heading">
      <xsd:simpleType>
        <xsd:restriction base="dms:Text">
          <xsd:maxLength value="255"/>
        </xsd:restriction>
      </xsd:simpleType>
    </xsd:element>
    <xsd:element name="tooltip" ma:index="22" nillable="true" ma:displayName="webpart-description" ma:internalName="tooltip">
      <xsd:simpleType>
        <xsd:restriction base="dms:Unknown"/>
      </xsd:simpleType>
    </xsd:element>
    <xsd:element name="_document-date" ma:index="31" nillable="true" ma:displayName="datedisplayed" ma:default="[today]" ma:format="DateOnly" ma:internalName="_document_x002d_date">
      <xsd:simpleType>
        <xsd:restriction base="dms:DateTime"/>
      </xsd:simpleType>
    </xsd:element>
    <xsd:element name="ida394f71355495ead9caeab28293ce5" ma:index="37" nillable="true" ma:taxonomy="true" ma:internalName="ida394f71355495ead9caeab28293ce5" ma:taxonomyFieldName="webpart" ma:displayName="webpart" ma:default="" ma:fieldId="{2da394f7-1355-495e-ad9c-aeab28293ce5}" ma:sspId="1cdc7b19-9b48-4ca1-96a7-2a0283222e6c" ma:termSetId="941c9b0b-f28e-4f56-a7b7-af7e834b5a19" ma:anchorId="00000000-0000-0000-0000-000000000000" ma:open="false" ma:isKeyword="false">
      <xsd:complexType>
        <xsd:sequence>
          <xsd:element ref="pc:Terms" minOccurs="0" maxOccurs="1"/>
        </xsd:sequence>
      </xsd:complexType>
    </xsd:element>
    <xsd:element name="TaxCatchAll" ma:index="38" nillable="true" ma:displayName="Taxonomy Catch All Column" ma:hidden="true" ma:list="{efcb5c8e-c56d-41d1-8b61-2d870fea49e4}" ma:internalName="TaxCatchAll" ma:showField="CatchAllData" ma:web="6178c97e-1f35-4dd3-ae6c-ebf1fbf70d63">
      <xsd:complexType>
        <xsd:complexContent>
          <xsd:extension base="dms:MultiChoiceLookup">
            <xsd:sequence>
              <xsd:element name="Value" type="dms:Lookup" maxOccurs="unbounded" minOccurs="0" nillable="true"/>
            </xsd:sequence>
          </xsd:extension>
        </xsd:complexContent>
      </xsd:complexType>
    </xsd:element>
    <xsd:element name="m8169067114842e98458db69d246d442" ma:index="39" nillable="true" ma:taxonomy="true" ma:internalName="m8169067114842e98458db69d246d442" ma:taxonomyFieldName="topic" ma:displayName="topic" ma:default="" ma:fieldId="{68169067-1148-42e9-8458-db69d246d442}" ma:sspId="1cdc7b19-9b48-4ca1-96a7-2a0283222e6c" ma:termSetId="c8a47155-d9bd-4392-92ec-819e14e80474" ma:anchorId="00000000-0000-0000-0000-000000000000" ma:open="false" ma:isKeyword="false">
      <xsd:complexType>
        <xsd:sequence>
          <xsd:element ref="pc:Terms" minOccurs="0" maxOccurs="1"/>
        </xsd:sequence>
      </xsd:complexType>
    </xsd:element>
    <xsd:element name="TaxCatchAllLabel" ma:index="40" nillable="true" ma:displayName="Taxonomy Catch All Column1" ma:hidden="true" ma:list="{efcb5c8e-c56d-41d1-8b61-2d870fea49e4}" ma:internalName="TaxCatchAllLabel" ma:readOnly="true" ma:showField="CatchAllDataLabel" ma:web="6178c97e-1f35-4dd3-ae6c-ebf1fbf70d63">
      <xsd:complexType>
        <xsd:complexContent>
          <xsd:extension base="dms:MultiChoiceLookup">
            <xsd:sequence>
              <xsd:element name="Value" type="dms:Lookup" maxOccurs="unbounded" minOccurs="0" nillable="true"/>
            </xsd:sequence>
          </xsd:extension>
        </xsd:complexContent>
      </xsd:complexType>
    </xsd:element>
    <xsd:element name="hf95dd74fc0e41f0b33932063c205763" ma:index="42" nillable="true" ma:taxonomy="true" ma:internalName="hf95dd74fc0e41f0b33932063c205763" ma:taxonomyFieldName="site" ma:displayName="site" ma:default="" ma:fieldId="{1f95dd74-fc0e-41f0-b339-32063c205763}" ma:sspId="1cdc7b19-9b48-4ca1-96a7-2a0283222e6c" ma:termSetId="f6d54240-a4a9-4c77-a88b-26f00d9a7580" ma:anchorId="00000000-0000-0000-0000-000000000000" ma:open="false" ma:isKeyword="false">
      <xsd:complexType>
        <xsd:sequence>
          <xsd:element ref="pc:Terms" minOccurs="0" maxOccurs="1"/>
        </xsd:sequence>
      </xsd:complexType>
    </xsd:element>
    <xsd:element name="g2425c5008804f7cb2fe4010c175afda" ma:index="44" nillable="true" ma:taxonomy="true" ma:internalName="g2425c5008804f7cb2fe4010c175afda" ma:taxonomyFieldName="subsite" ma:displayName="subsite" ma:default="" ma:fieldId="{02425c50-0880-4f7c-b2fe-4010c175afda}" ma:sspId="1cdc7b19-9b48-4ca1-96a7-2a0283222e6c" ma:termSetId="d1850434-f4b2-40fd-b38e-4ee1438037bd" ma:anchorId="00000000-0000-0000-0000-000000000000" ma:open="false" ma:isKeyword="false">
      <xsd:complexType>
        <xsd:sequence>
          <xsd:element ref="pc:Terms" minOccurs="0" maxOccurs="1"/>
        </xsd:sequence>
      </xsd:complexType>
    </xsd:element>
    <xsd:element name="_dlc_DocId" ma:index="53" nillable="true" ma:displayName="Document ID Value" ma:description="The value of the document ID assigned to this item." ma:internalName="_dlc_DocId" ma:readOnly="true">
      <xsd:simpleType>
        <xsd:restriction base="dms:Text"/>
      </xsd:simpleType>
    </xsd:element>
    <xsd:element name="_dlc_DocIdUrl" ma:index="5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5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3" ma:displayName="Content Type"/>
        <xsd:element ref="dc:title" minOccurs="0" maxOccurs="1" ma:index="5"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5A27A1-76BA-4CE2-BAB2-8A108B06E479}">
  <ds:schemaRefs>
    <ds:schemaRef ds:uri="http://purl.org/dc/elements/1.1/"/>
    <ds:schemaRef ds:uri="http://schemas.openxmlformats.org/package/2006/metadata/core-properties"/>
    <ds:schemaRef ds:uri="http://www.w3.org/XML/1998/namespace"/>
    <ds:schemaRef ds:uri="http://schemas.microsoft.com/office/infopath/2007/PartnerControls"/>
    <ds:schemaRef ds:uri="http://schemas.microsoft.com/sharepoint/v3"/>
    <ds:schemaRef ds:uri="http://schemas.microsoft.com/office/2006/documentManagement/types"/>
    <ds:schemaRef ds:uri="6178c97e-1f35-4dd3-ae6c-ebf1fbf70d63"/>
    <ds:schemaRef ds:uri="http://purl.org/dc/dcmityp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DFBEA2B-282F-4D83-87B7-96F843D40EE8}">
  <ds:schemaRefs>
    <ds:schemaRef ds:uri="http://schemas.microsoft.com/sharepoint/v3/contenttype/forms"/>
  </ds:schemaRefs>
</ds:datastoreItem>
</file>

<file path=customXml/itemProps3.xml><?xml version="1.0" encoding="utf-8"?>
<ds:datastoreItem xmlns:ds="http://schemas.openxmlformats.org/officeDocument/2006/customXml" ds:itemID="{D991E9C4-0948-451C-9F2A-F52B6A968F18}">
  <ds:schemaRefs>
    <ds:schemaRef ds:uri="http://schemas.microsoft.com/office/2006/metadata/customXsn"/>
  </ds:schemaRefs>
</ds:datastoreItem>
</file>

<file path=customXml/itemProps4.xml><?xml version="1.0" encoding="utf-8"?>
<ds:datastoreItem xmlns:ds="http://schemas.openxmlformats.org/officeDocument/2006/customXml" ds:itemID="{FF5944DD-A9A8-42D7-A19B-65CD75C342C4}">
  <ds:schemaRefs>
    <ds:schemaRef ds:uri="http://schemas.microsoft.com/sharepoint/events"/>
  </ds:schemaRefs>
</ds:datastoreItem>
</file>

<file path=customXml/itemProps5.xml><?xml version="1.0" encoding="utf-8"?>
<ds:datastoreItem xmlns:ds="http://schemas.openxmlformats.org/officeDocument/2006/customXml" ds:itemID="{19C9BB8E-FC36-427F-83AC-FCACD97115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78c97e-1f35-4dd3-ae6c-ebf1fbf70d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EESC-PPT-template-EN</Template>
  <TotalTime>603</TotalTime>
  <Words>1169</Words>
  <Application>Microsoft Office PowerPoint</Application>
  <PresentationFormat>On-screen Show (4:3)</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EESC-PPT-template-EN</vt:lpstr>
      <vt:lpstr>Modernization of the EU – Turkey Customs Union  Trade and Sustainable Development</vt:lpstr>
      <vt:lpstr>Background</vt:lpstr>
      <vt:lpstr>TSD Approach</vt:lpstr>
      <vt:lpstr>Scope</vt:lpstr>
      <vt:lpstr>Civil society mechanism</vt:lpstr>
      <vt:lpstr>Role of the DAGs</vt:lpstr>
      <vt:lpstr>TSD in the Modernization of the EU – Turkey Customs Union EESC Focus </vt:lpstr>
      <vt:lpstr>EESC Focus</vt:lpstr>
      <vt:lpstr>PowerPoint Presentation</vt:lpstr>
    </vt:vector>
  </TitlesOfParts>
  <Company>CESE-CDR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Dilyana Slavova</dc:creator>
  <cp:lastModifiedBy>Gunilla Fevre-Burdy</cp:lastModifiedBy>
  <cp:revision>64</cp:revision>
  <cp:lastPrinted>2018-02-12T16:03:37Z</cp:lastPrinted>
  <dcterms:created xsi:type="dcterms:W3CDTF">2017-09-06T11:56:12Z</dcterms:created>
  <dcterms:modified xsi:type="dcterms:W3CDTF">2018-02-17T20:12:52Z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ebpart">
    <vt:lpwstr>269;#tools|0c11ceb7-d046-4add-b200-45f9cfd3891b</vt:lpwstr>
  </property>
  <property fmtid="{D5CDD505-2E9C-101B-9397-08002B2CF9AE}" pid="3" name="eesc-keywords">
    <vt:lpwstr>124;#powerpoint presentation|0549310f-6afe-4fdb-8fd7-8d7078336f3f;#125;#templates|ad8624c0-b738-4756-b9c3-ef10e9b0b265</vt:lpwstr>
  </property>
  <property fmtid="{D5CDD505-2E9C-101B-9397-08002B2CF9AE}" pid="4" name="site">
    <vt:lpwstr>76;#com|83bdc641-3514-4745-88bc-62368d5fb7ea</vt:lpwstr>
  </property>
  <property fmtid="{D5CDD505-2E9C-101B-9397-08002B2CF9AE}" pid="5" name="ContentTypeId">
    <vt:lpwstr>0x010100399C1F22C96B7C4C98EC9DD6DAE3C470</vt:lpwstr>
  </property>
  <property fmtid="{D5CDD505-2E9C-101B-9397-08002B2CF9AE}" pid="6" name="TaxKeyword">
    <vt:lpwstr/>
  </property>
  <property fmtid="{D5CDD505-2E9C-101B-9397-08002B2CF9AE}" pid="7" name="test">
    <vt:lpwstr/>
  </property>
  <property fmtid="{D5CDD505-2E9C-101B-9397-08002B2CF9AE}" pid="8" name="Order">
    <vt:r8>55000</vt:r8>
  </property>
  <property fmtid="{D5CDD505-2E9C-101B-9397-08002B2CF9AE}" pid="9" name="_docset_NoMedatataSyncRequired">
    <vt:lpwstr>False</vt:lpwstr>
  </property>
  <property fmtid="{D5CDD505-2E9C-101B-9397-08002B2CF9AE}" pid="10" name="subsite">
    <vt:lpwstr>168;#VIP|01c23c43-8599-4ca6-813e-ab992951ac3a</vt:lpwstr>
  </property>
  <property fmtid="{D5CDD505-2E9C-101B-9397-08002B2CF9AE}" pid="11" name="topic">
    <vt:lpwstr>310;#templates|c9da9dd0-ffcc-422f-92b6-f26a864fe803</vt:lpwstr>
  </property>
  <property fmtid="{D5CDD505-2E9C-101B-9397-08002B2CF9AE}" pid="12" name="_dlc_DocIdItemGuid">
    <vt:lpwstr>ee47907e-0677-4a61-aa10-92709c2f4785</vt:lpwstr>
  </property>
  <property fmtid="{D5CDD505-2E9C-101B-9397-08002B2CF9AE}" pid="13" name="Contact Person">
    <vt:lpwstr/>
  </property>
  <property fmtid="{D5CDD505-2E9C-101B-9397-08002B2CF9AE}" pid="14" name="dispdate">
    <vt:filetime>2014-10-14T22:00:00Z</vt:filetime>
  </property>
  <property fmtid="{D5CDD505-2E9C-101B-9397-08002B2CF9AE}" pid="15" name="j6ae519af8ff4ad79f25927044b9ccf9">
    <vt:lpwstr>powerpoint presentation|0549310f-6afe-4fdb-8fd7-8d7078336f3f;templates|ad8624c0-b738-4756-b9c3-ef10e9b0b265</vt:lpwstr>
  </property>
  <property fmtid="{D5CDD505-2E9C-101B-9397-08002B2CF9AE}" pid="16" name="_grouping-title-fr">
    <vt:lpwstr>Modéles</vt:lpwstr>
  </property>
  <property fmtid="{D5CDD505-2E9C-101B-9397-08002B2CF9AE}" pid="17" name="titel">
    <vt:lpwstr>Setzen den deutschen Titel</vt:lpwstr>
  </property>
  <property fmtid="{D5CDD505-2E9C-101B-9397-08002B2CF9AE}" pid="18" name="SiteLink">
    <vt:lpwstr>, </vt:lpwstr>
  </property>
  <property fmtid="{D5CDD505-2E9C-101B-9397-08002B2CF9AE}" pid="19" name="_languuage">
    <vt:lpwstr>EN</vt:lpwstr>
  </property>
  <property fmtid="{D5CDD505-2E9C-101B-9397-08002B2CF9AE}" pid="20" name="_grouping-title-en">
    <vt:lpwstr>Templates</vt:lpwstr>
  </property>
</Properties>
</file>